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vml" ContentType="application/vnd.openxmlformats-officedocument.vmlDrawi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5" r:id="rId3"/>
    <p:sldId id="259" r:id="rId4"/>
    <p:sldId id="257" r:id="rId5"/>
    <p:sldId id="258" r:id="rId6"/>
    <p:sldId id="267" r:id="rId7"/>
    <p:sldId id="289" r:id="rId8"/>
    <p:sldId id="290" r:id="rId9"/>
    <p:sldId id="294" r:id="rId10"/>
    <p:sldId id="295" r:id="rId11"/>
    <p:sldId id="296" r:id="rId12"/>
    <p:sldId id="291" r:id="rId13"/>
    <p:sldId id="272" r:id="rId14"/>
    <p:sldId id="282" r:id="rId15"/>
    <p:sldId id="286" r:id="rId16"/>
    <p:sldId id="287" r:id="rId17"/>
    <p:sldId id="261" r:id="rId18"/>
    <p:sldId id="283" r:id="rId19"/>
    <p:sldId id="273" r:id="rId20"/>
    <p:sldId id="274" r:id="rId21"/>
    <p:sldId id="275" r:id="rId22"/>
    <p:sldId id="293" r:id="rId23"/>
    <p:sldId id="276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03"/>
  </p:normalViewPr>
  <p:slideViewPr>
    <p:cSldViewPr snapToGrid="0" snapToObjects="1">
      <p:cViewPr varScale="1">
        <p:scale>
          <a:sx n="98" d="100"/>
          <a:sy n="98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01400-D2EE-A84E-9EB0-A35001512C57}" type="datetimeFigureOut">
              <a:rPr lang="en-US" smtClean="0"/>
              <a:t>4/16/17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A4D93-186D-B14F-AEE7-632AD0809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8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Exploratory nature of this</a:t>
            </a:r>
            <a:r>
              <a:rPr lang="en-US" baseline="0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A4D93-186D-B14F-AEE7-632AD08098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7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229E-3882-FD4D-80E5-4F212EAFE42C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0D8D-CEFC-7F4C-A7C8-39A3EAE484F5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660-2BCC-2A40-95D7-A4608FE64994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5B0B-B333-C44B-9B97-4D373A8BD5CE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EEFA-736D-9743-9A70-06ECAD35E5ED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2A7D-A212-C341-85E3-53EB0C15EB56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F897-1E8B-3E4E-9EBA-D6D1BAF1000D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50D0-047C-E74A-B253-DE8C449063FF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BEA1B-F42C-0E40-9D36-D74B0606BC3D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D03-95AC-FE44-A498-6F13F5B41F2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4AAA6-4B4F-BC45-BECB-33253D230E15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7E0E-A3A8-5048-9D03-1995133590E7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E968-EA3D-6740-9797-F4D5EFAD8184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9FF7-EB93-034B-8292-5840DB3F9025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4C30-ABAA-3444-916C-643D5720B283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6EA0A8-CE01-CB40-9ABF-8695E67CE9FE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ludobenistant/hr-analytic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/>
              <a:t>Capstone Project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By - Anthony valantra</a:t>
            </a:r>
          </a:p>
          <a:p>
            <a:pPr algn="r"/>
            <a:r>
              <a:rPr lang="en-US" dirty="0" smtClean="0"/>
              <a:t>Mentor - Mike Badescu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082396" y="6424668"/>
            <a:ext cx="990599" cy="304799"/>
          </a:xfrm>
        </p:spPr>
        <p:txBody>
          <a:bodyPr/>
          <a:lstStyle/>
          <a:p>
            <a:fld id="{EDEA92F1-4490-BB49-8D2A-5A4A17E2E7DA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0748" y="6424668"/>
            <a:ext cx="4034849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76339" y="6207984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898" y="6360383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" y="209037"/>
            <a:ext cx="7886644" cy="4506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018" y="4715691"/>
            <a:ext cx="9875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show high rate of leaving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having evaluation rating 0.4 - </a:t>
            </a:r>
            <a:r>
              <a:rPr lang="en-US" dirty="0" smtClean="0"/>
              <a:t>0.6 and medium </a:t>
            </a:r>
            <a:r>
              <a:rPr lang="en-US" dirty="0"/>
              <a:t>satisfaction level.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having higher rating of 0.8 - 1 show folks leaving with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low </a:t>
            </a:r>
            <a:r>
              <a:rPr lang="en-US" dirty="0"/>
              <a:t>satisfaction level </a:t>
            </a:r>
            <a:r>
              <a:rPr lang="en-US" dirty="0" smtClean="0"/>
              <a:t>and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high </a:t>
            </a:r>
            <a:r>
              <a:rPr lang="en-US" dirty="0" smtClean="0"/>
              <a:t>satisfaction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8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3" y="609239"/>
            <a:ext cx="8373293" cy="47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4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-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It seems low satisfaction is driven by over work and medium satisfaction is due to less work(does less work means lower </a:t>
            </a:r>
            <a:r>
              <a:rPr lang="en-US" b="1" dirty="0" smtClean="0"/>
              <a:t>remuneration?). </a:t>
            </a:r>
            <a:r>
              <a:rPr lang="en-US" b="1" dirty="0"/>
              <a:t>Overall right sizing work across the workforce could improve overall satisfaction and company will be able to retain hard working and improve overall employee utilization.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250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899" y="6295668"/>
            <a:ext cx="3859795" cy="304801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6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879" y="3212757"/>
            <a:ext cx="8825658" cy="823219"/>
          </a:xfrm>
        </p:spPr>
        <p:txBody>
          <a:bodyPr/>
          <a:lstStyle/>
          <a:p>
            <a:pPr algn="ctr"/>
            <a:r>
              <a:rPr lang="en-US" sz="4200" dirty="0" smtClean="0"/>
              <a:t>Unsupervised Algorithm</a:t>
            </a:r>
            <a:endParaRPr lang="en-US" sz="4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33871" y="6461555"/>
            <a:ext cx="990599" cy="304799"/>
          </a:xfrm>
        </p:spPr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18" y="6461555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273" y="1412838"/>
            <a:ext cx="10302466" cy="17875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Used K-means clustering</a:t>
            </a:r>
          </a:p>
          <a:p>
            <a:r>
              <a:rPr lang="en-US" dirty="0"/>
              <a:t>Cluster analysis for data had </a:t>
            </a:r>
            <a:r>
              <a:rPr lang="en-US" dirty="0" smtClean="0"/>
              <a:t>33.26%  </a:t>
            </a:r>
            <a:r>
              <a:rPr lang="en-US" dirty="0"/>
              <a:t>of point of </a:t>
            </a:r>
            <a:r>
              <a:rPr lang="en-US" dirty="0" smtClean="0"/>
              <a:t>variability and was not very conclusive.</a:t>
            </a:r>
            <a:endParaRPr lang="en-US" dirty="0"/>
          </a:p>
          <a:p>
            <a:r>
              <a:rPr lang="en-US" dirty="0"/>
              <a:t>On separating the data into set of employees who have left it improved to 51.25</a:t>
            </a:r>
            <a:r>
              <a:rPr lang="en-US" dirty="0"/>
              <a:t>% of point </a:t>
            </a:r>
            <a:r>
              <a:rPr lang="en-US" dirty="0" smtClean="0"/>
              <a:t>variability</a:t>
            </a:r>
          </a:p>
          <a:p>
            <a:r>
              <a:rPr lang="en-US" dirty="0" smtClean="0"/>
              <a:t>In the earlier exploratory analysis we were able to see different behavior at 3 satisfaction levels will use 3 clusters.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20612" y="6371887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38054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73" y="3471965"/>
            <a:ext cx="4912179" cy="2806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95" y="3471965"/>
            <a:ext cx="4912179" cy="28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 </a:t>
            </a:r>
            <a:r>
              <a:rPr lang="mr-IN" dirty="0" smtClean="0"/>
              <a:t>–</a:t>
            </a:r>
            <a:r>
              <a:rPr lang="en-US" dirty="0" smtClean="0"/>
              <a:t> Contd.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89392" y="640225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9603" y="6402251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1" y="1447800"/>
            <a:ext cx="8125641" cy="46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7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225" y="183087"/>
            <a:ext cx="9404723" cy="784066"/>
          </a:xfrm>
        </p:spPr>
        <p:txBody>
          <a:bodyPr/>
          <a:lstStyle/>
          <a:p>
            <a:r>
              <a:rPr lang="en-US" dirty="0" smtClean="0"/>
              <a:t>Cluster Analysis </a:t>
            </a:r>
            <a:r>
              <a:rPr lang="mr-IN" dirty="0" smtClean="0"/>
              <a:t>–</a:t>
            </a:r>
            <a:r>
              <a:rPr lang="en-US" dirty="0" smtClean="0"/>
              <a:t>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576" y="1063416"/>
            <a:ext cx="9803668" cy="5117123"/>
          </a:xfrm>
        </p:spPr>
        <p:txBody>
          <a:bodyPr>
            <a:noAutofit/>
          </a:bodyPr>
          <a:lstStyle/>
          <a:p>
            <a:r>
              <a:rPr lang="en-US" sz="1200" dirty="0"/>
              <a:t>cluster 3</a:t>
            </a:r>
          </a:p>
          <a:p>
            <a:pPr lvl="1"/>
            <a:r>
              <a:rPr lang="en-US" sz="1000" dirty="0"/>
              <a:t>Employees having overall higher satisfaction level,</a:t>
            </a:r>
          </a:p>
          <a:p>
            <a:pPr lvl="1"/>
            <a:r>
              <a:rPr lang="en-US" sz="1000" dirty="0"/>
              <a:t>involved 3-5 projects,</a:t>
            </a:r>
          </a:p>
          <a:p>
            <a:pPr lvl="1"/>
            <a:r>
              <a:rPr lang="en-US" sz="1000" dirty="0"/>
              <a:t>spend 5 - 6 years.</a:t>
            </a:r>
          </a:p>
          <a:p>
            <a:pPr lvl="1"/>
            <a:r>
              <a:rPr lang="en-US" sz="1000" dirty="0"/>
              <a:t>higher evaluation rating (0.8 -1) and</a:t>
            </a:r>
          </a:p>
          <a:p>
            <a:pPr lvl="1"/>
            <a:r>
              <a:rPr lang="en-US" sz="1000" dirty="0"/>
              <a:t>average monthly hours of 225 - 275 hours. Assuming 22 working days a month, this translates to 10 - 13 </a:t>
            </a:r>
            <a:r>
              <a:rPr lang="en-US" sz="1000" dirty="0" err="1"/>
              <a:t>hrs</a:t>
            </a:r>
            <a:r>
              <a:rPr lang="en-US" sz="1000" dirty="0"/>
              <a:t> per day.</a:t>
            </a:r>
          </a:p>
          <a:p>
            <a:r>
              <a:rPr lang="en-US" sz="1200" dirty="0"/>
              <a:t>cluster 1</a:t>
            </a:r>
          </a:p>
          <a:p>
            <a:pPr lvl="1"/>
            <a:r>
              <a:rPr lang="en-US" sz="1000" dirty="0"/>
              <a:t>Employees having overall medium satisfaction level,</a:t>
            </a:r>
          </a:p>
          <a:p>
            <a:pPr lvl="1"/>
            <a:r>
              <a:rPr lang="en-US" sz="1000" dirty="0"/>
              <a:t>involved in less than 2 projects,</a:t>
            </a:r>
          </a:p>
          <a:p>
            <a:pPr lvl="1"/>
            <a:r>
              <a:rPr lang="en-US" sz="1000" dirty="0"/>
              <a:t>spend 3 - 4 years</a:t>
            </a:r>
          </a:p>
          <a:p>
            <a:pPr lvl="1"/>
            <a:r>
              <a:rPr lang="en-US" sz="1000" dirty="0"/>
              <a:t>low to medium evaluation rating (&lt;0.6) and</a:t>
            </a:r>
          </a:p>
          <a:p>
            <a:pPr lvl="1"/>
            <a:r>
              <a:rPr lang="en-US" sz="1000" dirty="0"/>
              <a:t>low average monthly hours of less than 175 hours.</a:t>
            </a:r>
          </a:p>
          <a:p>
            <a:r>
              <a:rPr lang="en-US" sz="1200" dirty="0"/>
              <a:t>cluster 2</a:t>
            </a:r>
          </a:p>
          <a:p>
            <a:pPr lvl="1"/>
            <a:r>
              <a:rPr lang="en-US" sz="1000" dirty="0"/>
              <a:t>Employees having overall low satisfaction level,</a:t>
            </a:r>
          </a:p>
          <a:p>
            <a:pPr lvl="1"/>
            <a:r>
              <a:rPr lang="en-US" sz="1000" dirty="0"/>
              <a:t>involved in more than 4 projects,</a:t>
            </a:r>
          </a:p>
          <a:p>
            <a:pPr lvl="1"/>
            <a:r>
              <a:rPr lang="en-US" sz="1000" dirty="0"/>
              <a:t>spend 4 -5 years</a:t>
            </a:r>
          </a:p>
          <a:p>
            <a:pPr lvl="1"/>
            <a:r>
              <a:rPr lang="en-US" sz="1000" dirty="0"/>
              <a:t>high evaluation rating (0.8-1) and</a:t>
            </a:r>
          </a:p>
          <a:p>
            <a:pPr lvl="1"/>
            <a:r>
              <a:rPr lang="en-US" sz="1000" dirty="0"/>
              <a:t>high average monthly hours of 225 - 350 hours. Assuming 22 working days a month, this translates to 10 - 16 </a:t>
            </a:r>
            <a:r>
              <a:rPr lang="en-US" sz="1000" dirty="0" err="1"/>
              <a:t>hrs</a:t>
            </a:r>
            <a:r>
              <a:rPr lang="en-US" sz="1000" dirty="0"/>
              <a:t> per day.</a:t>
            </a:r>
          </a:p>
          <a:p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01116" y="6449143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096" y="6449143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2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45325" y="6425697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9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4230" y="2237633"/>
            <a:ext cx="10060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cluster 3 are employees that </a:t>
            </a:r>
            <a:r>
              <a:rPr lang="en-US" dirty="0" smtClean="0"/>
              <a:t>company </a:t>
            </a:r>
            <a:r>
              <a:rPr lang="en-US" dirty="0"/>
              <a:t>need to find ways to retain.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cluster 2 are over worked employees, company need to find ways to </a:t>
            </a:r>
            <a:r>
              <a:rPr lang="en-US" dirty="0" smtClean="0"/>
              <a:t>optimize </a:t>
            </a:r>
            <a:r>
              <a:rPr lang="en-US" dirty="0"/>
              <a:t>work load and improve satisfaction level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cluster 1 are under under utilized employees and company need to find means to have them share the work load of cluster 2.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879" y="3212757"/>
            <a:ext cx="8825658" cy="823219"/>
          </a:xfrm>
        </p:spPr>
        <p:txBody>
          <a:bodyPr/>
          <a:lstStyle/>
          <a:p>
            <a:pPr algn="ctr"/>
            <a:r>
              <a:rPr lang="en-US" sz="4200" dirty="0" smtClean="0"/>
              <a:t>Regression Analysis</a:t>
            </a:r>
            <a:endParaRPr lang="en-US" sz="4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33871" y="6461555"/>
            <a:ext cx="990599" cy="304799"/>
          </a:xfrm>
        </p:spPr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18" y="6461555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086596"/>
          </a:xfrm>
        </p:spPr>
        <p:txBody>
          <a:bodyPr>
            <a:normAutofit/>
          </a:bodyPr>
          <a:lstStyle/>
          <a:p>
            <a:r>
              <a:rPr lang="en-US" dirty="0" smtClean="0"/>
              <a:t>Linear regression to predict ‘time spent in company’</a:t>
            </a:r>
          </a:p>
          <a:p>
            <a:r>
              <a:rPr lang="en-US" dirty="0" smtClean="0"/>
              <a:t>Compare Logistics </a:t>
            </a:r>
            <a:r>
              <a:rPr lang="en-US" dirty="0" smtClean="0"/>
              <a:t>regression </a:t>
            </a:r>
            <a:r>
              <a:rPr lang="en-US" dirty="0" smtClean="0"/>
              <a:t>and Random </a:t>
            </a:r>
            <a:r>
              <a:rPr lang="en-US" dirty="0" smtClean="0"/>
              <a:t>forest </a:t>
            </a:r>
            <a:r>
              <a:rPr lang="en-US" dirty="0" smtClean="0"/>
              <a:t>models to </a:t>
            </a:r>
            <a:r>
              <a:rPr lang="en-US" dirty="0"/>
              <a:t>predict the probability of employee leaving the </a:t>
            </a:r>
            <a:r>
              <a:rPr lang="en-US" dirty="0" smtClean="0"/>
              <a:t>company.</a:t>
            </a:r>
          </a:p>
          <a:p>
            <a:r>
              <a:rPr lang="en-US" dirty="0" smtClean="0"/>
              <a:t>Test the selected model to predict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 </a:t>
            </a:r>
            <a:r>
              <a:rPr lang="en-US" dirty="0" smtClean="0"/>
              <a:t>is </a:t>
            </a:r>
            <a:r>
              <a:rPr lang="en-US" dirty="0" smtClean="0"/>
              <a:t>the HR </a:t>
            </a:r>
            <a:r>
              <a:rPr lang="en-US" dirty="0" smtClean="0"/>
              <a:t>department for company ABC.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7433" y="6448069"/>
            <a:ext cx="990599" cy="304799"/>
          </a:xfrm>
        </p:spPr>
        <p:txBody>
          <a:bodyPr/>
          <a:lstStyle/>
          <a:p>
            <a:fld id="{AC72CB30-DEAE-CF41-B6BB-3BA1166F7342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23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879" y="3212757"/>
            <a:ext cx="8825658" cy="823219"/>
          </a:xfrm>
        </p:spPr>
        <p:txBody>
          <a:bodyPr/>
          <a:lstStyle/>
          <a:p>
            <a:pPr algn="ctr"/>
            <a:r>
              <a:rPr lang="en-US" sz="4200" dirty="0" smtClean="0"/>
              <a:t>Linear Regression</a:t>
            </a:r>
            <a:endParaRPr lang="en-US" sz="4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33871" y="6461555"/>
            <a:ext cx="990599" cy="304799"/>
          </a:xfrm>
        </p:spPr>
        <p:txBody>
          <a:bodyPr/>
          <a:lstStyle/>
          <a:p>
            <a:fld id="{8AC806E4-3D1F-AF41-AB1F-4D34E541AFD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18" y="6461555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6287"/>
            <a:ext cx="8946541" cy="45850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Linear regression to predict ‘time spend in company</a:t>
            </a:r>
            <a:r>
              <a:rPr lang="en-US" dirty="0" smtClean="0"/>
              <a:t>’</a:t>
            </a:r>
            <a:endParaRPr lang="en-US" dirty="0" smtClean="0"/>
          </a:p>
          <a:p>
            <a:pPr lvl="1"/>
            <a:r>
              <a:rPr lang="en-US" dirty="0"/>
              <a:t>Adjusted R-squared: 0.09456 </a:t>
            </a:r>
            <a:r>
              <a:rPr lang="en-US" dirty="0" smtClean="0"/>
              <a:t> and Multiple </a:t>
            </a:r>
            <a:r>
              <a:rPr lang="en-US" dirty="0"/>
              <a:t>R-squared: </a:t>
            </a:r>
            <a:r>
              <a:rPr lang="en-US" dirty="0" smtClean="0"/>
              <a:t>0.09614</a:t>
            </a:r>
          </a:p>
          <a:p>
            <a:pPr lvl="1"/>
            <a:r>
              <a:rPr lang="en-US" dirty="0" smtClean="0"/>
              <a:t>Ran the model on test data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correlation </a:t>
            </a:r>
            <a:r>
              <a:rPr lang="en-US" dirty="0" smtClean="0"/>
              <a:t>coefficient of prediction on test was </a:t>
            </a:r>
            <a:r>
              <a:rPr lang="en-US" dirty="0"/>
              <a:t>low </a:t>
            </a:r>
            <a:r>
              <a:rPr lang="en-US" b="1" dirty="0" smtClean="0"/>
              <a:t>0.2653889</a:t>
            </a:r>
          </a:p>
          <a:p>
            <a:pPr lvl="2"/>
            <a:r>
              <a:rPr lang="en-US" i="1" dirty="0"/>
              <a:t>Root mean squared errors (RMSE</a:t>
            </a:r>
            <a:r>
              <a:rPr lang="en-US" i="1" dirty="0" smtClean="0"/>
              <a:t>) was </a:t>
            </a:r>
            <a:r>
              <a:rPr lang="en-US" i="1" dirty="0" smtClean="0"/>
              <a:t>1.4</a:t>
            </a:r>
          </a:p>
          <a:p>
            <a:r>
              <a:rPr lang="en-US" i="1" dirty="0" smtClean="0"/>
              <a:t>The model’s performance was poor, indicating the attributes in dataset has low correlation to predict dependent variable </a:t>
            </a:r>
            <a:r>
              <a:rPr lang="en-US" i="1" dirty="0" err="1" smtClean="0"/>
              <a:t>time_spend_company</a:t>
            </a:r>
            <a:endParaRPr lang="en-US" i="1" dirty="0" smtClean="0"/>
          </a:p>
          <a:p>
            <a:r>
              <a:rPr lang="en-US" i="1" dirty="0" smtClean="0"/>
              <a:t>Changed the dataset to focus only employees who left</a:t>
            </a:r>
          </a:p>
          <a:p>
            <a:pPr lvl="1"/>
            <a:r>
              <a:rPr lang="en-US" dirty="0"/>
              <a:t>Adjusted R-squared: </a:t>
            </a:r>
            <a:r>
              <a:rPr lang="nb-NO" dirty="0" smtClean="0"/>
              <a:t>0.7387</a:t>
            </a:r>
            <a:r>
              <a:rPr lang="en-US" dirty="0" smtClean="0"/>
              <a:t>  </a:t>
            </a:r>
            <a:r>
              <a:rPr lang="en-US" dirty="0"/>
              <a:t>and Multiple R-squared: </a:t>
            </a:r>
            <a:r>
              <a:rPr lang="nb-NO" dirty="0" smtClean="0"/>
              <a:t>0.739</a:t>
            </a:r>
          </a:p>
          <a:p>
            <a:pPr lvl="1"/>
            <a:r>
              <a:rPr lang="en-US" dirty="0" smtClean="0"/>
              <a:t>Ran </a:t>
            </a:r>
            <a:r>
              <a:rPr lang="en-US" dirty="0"/>
              <a:t>the model on test data</a:t>
            </a:r>
          </a:p>
          <a:p>
            <a:pPr lvl="2"/>
            <a:r>
              <a:rPr lang="en-US" dirty="0"/>
              <a:t>The correlation coefficient of prediction on test was low </a:t>
            </a:r>
            <a:r>
              <a:rPr lang="en-US" b="1" dirty="0" smtClean="0"/>
              <a:t>0.87</a:t>
            </a:r>
            <a:endParaRPr lang="en-US" b="1" dirty="0"/>
          </a:p>
          <a:p>
            <a:pPr lvl="2"/>
            <a:r>
              <a:rPr lang="en-US" i="1" dirty="0"/>
              <a:t>Root mean squared errors (RMSE) was </a:t>
            </a:r>
            <a:r>
              <a:rPr lang="en-US" i="1" dirty="0" smtClean="0"/>
              <a:t>0.48</a:t>
            </a:r>
            <a:endParaRPr lang="en-US" i="1" dirty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086" y="652831"/>
            <a:ext cx="8123390" cy="138326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39774" y="630907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6147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6" y="2036098"/>
            <a:ext cx="4505861" cy="4175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4582" y="2692676"/>
            <a:ext cx="58357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i="1" dirty="0"/>
              <a:t>The model’s performance improved but does not have valid use or prediction benefits.</a:t>
            </a:r>
          </a:p>
          <a:p>
            <a:r>
              <a:rPr lang="en-US" i="1" dirty="0"/>
              <a:t>Overall </a:t>
            </a:r>
            <a:r>
              <a:rPr lang="en-US" dirty="0"/>
              <a:t>From model summary we can see following attributes impacting time spend in company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satisfaction_level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number_project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average_montly_hours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promotion_last_5years (1 - promoted)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dept</a:t>
            </a:r>
            <a:r>
              <a:rPr lang="en-US" dirty="0"/>
              <a:t> -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2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39895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Logistics regression to predict ‘left’</a:t>
            </a:r>
          </a:p>
          <a:p>
            <a:pPr marL="342900" lvl="1" indent="-342900"/>
            <a:r>
              <a:rPr lang="en-US" dirty="0"/>
              <a:t> </a:t>
            </a:r>
            <a:r>
              <a:rPr lang="en-US" dirty="0" smtClean="0"/>
              <a:t>Attributes </a:t>
            </a:r>
            <a:r>
              <a:rPr lang="en-US" dirty="0"/>
              <a:t>significant for the logistics regression model to predict left (employees leaving left=1</a:t>
            </a:r>
            <a:r>
              <a:rPr lang="en-US" dirty="0" smtClean="0"/>
              <a:t>)</a:t>
            </a:r>
          </a:p>
          <a:p>
            <a:pPr lvl="1"/>
            <a:r>
              <a:rPr lang="en-US" i="1" dirty="0" err="1" smtClean="0"/>
              <a:t>number_project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time_spend_company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satisfaction_level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Work_accident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salary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ast_evaluation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err="1" smtClean="0"/>
              <a:t>average_montly_hours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i="1" dirty="0" smtClean="0"/>
              <a:t>promotion_last_5years</a:t>
            </a:r>
            <a:r>
              <a:rPr lang="en-US" dirty="0"/>
              <a:t> &amp; </a:t>
            </a:r>
            <a:endParaRPr lang="en-US" dirty="0" smtClean="0"/>
          </a:p>
          <a:p>
            <a:pPr lvl="1"/>
            <a:r>
              <a:rPr lang="en-US" i="1" dirty="0" err="1" smtClean="0"/>
              <a:t>dept</a:t>
            </a:r>
            <a:r>
              <a:rPr lang="en-US" dirty="0"/>
              <a:t> </a:t>
            </a:r>
            <a:r>
              <a:rPr lang="en-US" dirty="0" smtClean="0"/>
              <a:t>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2941218"/>
            <a:ext cx="5469540" cy="34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2396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778" y="6425697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0" y="1537930"/>
            <a:ext cx="4962369" cy="1612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224354"/>
            <a:ext cx="5004068" cy="4521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348471" y="4746100"/>
            <a:ext cx="5004069" cy="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are </a:t>
            </a:r>
            <a:r>
              <a:rPr lang="en-US" dirty="0"/>
              <a:t>best and most experienced employees </a:t>
            </a:r>
            <a:r>
              <a:rPr lang="en-US" dirty="0" smtClean="0"/>
              <a:t>of ABC leaving </a:t>
            </a:r>
            <a:r>
              <a:rPr lang="en-US" dirty="0" smtClean="0"/>
              <a:t>prematurely.</a:t>
            </a:r>
          </a:p>
          <a:p>
            <a:r>
              <a:rPr lang="en-US" dirty="0" smtClean="0"/>
              <a:t>Explore </a:t>
            </a:r>
            <a:r>
              <a:rPr lang="en-US" dirty="0" smtClean="0"/>
              <a:t>the factors that are important to the employees.</a:t>
            </a:r>
          </a:p>
          <a:p>
            <a:r>
              <a:rPr lang="en-US" dirty="0" smtClean="0"/>
              <a:t>Build a </a:t>
            </a:r>
            <a:r>
              <a:rPr lang="en-US" dirty="0"/>
              <a:t>predictive model to determine </a:t>
            </a:r>
            <a:r>
              <a:rPr lang="en-US" dirty="0" smtClean="0"/>
              <a:t>their </a:t>
            </a:r>
            <a:r>
              <a:rPr lang="en-US" dirty="0"/>
              <a:t>probability in leaving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7433" y="6448069"/>
            <a:ext cx="990599" cy="304799"/>
          </a:xfrm>
        </p:spPr>
        <p:txBody>
          <a:bodyPr/>
          <a:lstStyle/>
          <a:p>
            <a:fld id="{AC72CB30-DEAE-CF41-B6BB-3BA1166F7342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23" y="644806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- </a:t>
            </a:r>
            <a:r>
              <a:rPr lang="en-US" dirty="0">
                <a:hlinkClick r:id="rId3"/>
              </a:rPr>
              <a:t>https://www.kaggle.com/ludobenistant/hr-analytics</a:t>
            </a:r>
            <a:endParaRPr lang="en-US" dirty="0"/>
          </a:p>
          <a:p>
            <a:r>
              <a:rPr lang="en-US" dirty="0" smtClean="0"/>
              <a:t>About data</a:t>
            </a:r>
          </a:p>
          <a:p>
            <a:pPr lvl="1"/>
            <a:r>
              <a:rPr lang="en-US" dirty="0" smtClean="0"/>
              <a:t>14,999 Observations</a:t>
            </a:r>
          </a:p>
          <a:p>
            <a:pPr lvl="1"/>
            <a:r>
              <a:rPr lang="en-US" dirty="0" smtClean="0"/>
              <a:t>Observations are described by 10 attributes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1750" y="6485200"/>
            <a:ext cx="1471125" cy="304799"/>
          </a:xfrm>
        </p:spPr>
        <p:txBody>
          <a:bodyPr/>
          <a:lstStyle/>
          <a:p>
            <a:fld id="{2D57C867-0621-3741-B3E3-A228A5064329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912" y="6522334"/>
            <a:ext cx="3859794" cy="230533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259"/>
          </a:xfrm>
        </p:spPr>
        <p:txBody>
          <a:bodyPr/>
          <a:lstStyle/>
          <a:p>
            <a:pPr algn="ctr"/>
            <a:r>
              <a:rPr lang="en-US" smtClean="0"/>
              <a:t>Dataset </a:t>
            </a:r>
            <a:r>
              <a:rPr lang="en-US" smtClean="0"/>
              <a:t>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46291"/>
            <a:ext cx="10301975" cy="4607374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err="1"/>
              <a:t>satisfaction_level</a:t>
            </a:r>
            <a:r>
              <a:rPr lang="en-US" dirty="0"/>
              <a:t> - Employee Level of satisfaction. </a:t>
            </a:r>
            <a:r>
              <a:rPr lang="en-US" dirty="0" smtClean="0"/>
              <a:t>It </a:t>
            </a:r>
            <a:r>
              <a:rPr lang="en-US" dirty="0"/>
              <a:t>ranges from </a:t>
            </a:r>
            <a:r>
              <a:rPr lang="en-US" b="1" dirty="0"/>
              <a:t>0 (low satisfaction)</a:t>
            </a:r>
            <a:r>
              <a:rPr lang="en-US" dirty="0"/>
              <a:t> to </a:t>
            </a:r>
            <a:r>
              <a:rPr lang="en-US" b="1" dirty="0"/>
              <a:t>1 (high satisfaction)</a:t>
            </a:r>
            <a:endParaRPr lang="en-US" dirty="0"/>
          </a:p>
          <a:p>
            <a:r>
              <a:rPr lang="en-US" i="1" dirty="0" err="1"/>
              <a:t>last_evaluation</a:t>
            </a:r>
            <a:r>
              <a:rPr lang="en-US" dirty="0"/>
              <a:t> - Latest performance evaluation rating of employee. It ranges from </a:t>
            </a:r>
            <a:r>
              <a:rPr lang="en-US" b="1" dirty="0"/>
              <a:t>0 (low rating)</a:t>
            </a:r>
            <a:r>
              <a:rPr lang="en-US" dirty="0"/>
              <a:t> to </a:t>
            </a:r>
            <a:r>
              <a:rPr lang="en-US" b="1" dirty="0"/>
              <a:t>1 (high rating)</a:t>
            </a:r>
            <a:endParaRPr lang="en-US" dirty="0"/>
          </a:p>
          <a:p>
            <a:r>
              <a:rPr lang="en-US" i="1" dirty="0" err="1"/>
              <a:t>number_project</a:t>
            </a:r>
            <a:r>
              <a:rPr lang="en-US" dirty="0"/>
              <a:t> - Number of projects completed while at work. </a:t>
            </a:r>
          </a:p>
          <a:p>
            <a:r>
              <a:rPr lang="en-US" i="1" dirty="0" err="1"/>
              <a:t>average_montly_hours</a:t>
            </a:r>
            <a:r>
              <a:rPr lang="en-US" dirty="0"/>
              <a:t> - Average monthly work hours at workplace. </a:t>
            </a:r>
          </a:p>
          <a:p>
            <a:r>
              <a:rPr lang="en-US" i="1" dirty="0" err="1"/>
              <a:t>time_spend_company</a:t>
            </a:r>
            <a:r>
              <a:rPr lang="en-US" dirty="0"/>
              <a:t> - Number of years spent in the company. </a:t>
            </a:r>
            <a:endParaRPr lang="en-US" dirty="0" smtClean="0"/>
          </a:p>
          <a:p>
            <a:r>
              <a:rPr lang="en-US" i="1" dirty="0" err="1" smtClean="0"/>
              <a:t>Work_accident</a:t>
            </a:r>
            <a:r>
              <a:rPr lang="en-US" dirty="0"/>
              <a:t> - Whether the employee had a workplace </a:t>
            </a:r>
            <a:r>
              <a:rPr lang="en-US" dirty="0" smtClean="0"/>
              <a:t>accident. 1 indicates accident. </a:t>
            </a:r>
            <a:endParaRPr lang="en-US" dirty="0"/>
          </a:p>
          <a:p>
            <a:r>
              <a:rPr lang="en-US" i="1" dirty="0"/>
              <a:t>left</a:t>
            </a:r>
            <a:r>
              <a:rPr lang="en-US" dirty="0"/>
              <a:t> - Whether the employee left the workplace or not. </a:t>
            </a:r>
            <a:r>
              <a:rPr lang="en-US" b="1" dirty="0"/>
              <a:t>1</a:t>
            </a:r>
            <a:r>
              <a:rPr lang="en-US" dirty="0"/>
              <a:t> means </a:t>
            </a:r>
            <a:r>
              <a:rPr lang="en-US" b="1" dirty="0"/>
              <a:t>left</a:t>
            </a:r>
            <a:r>
              <a:rPr lang="en-US" dirty="0"/>
              <a:t> 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i="1" dirty="0"/>
              <a:t>promotion_last_5years</a:t>
            </a:r>
            <a:r>
              <a:rPr lang="en-US" dirty="0"/>
              <a:t> - Whether the employee was promoted in the last five years. </a:t>
            </a:r>
            <a:r>
              <a:rPr lang="en-US" b="1" dirty="0"/>
              <a:t>1</a:t>
            </a:r>
            <a:r>
              <a:rPr lang="en-US" dirty="0"/>
              <a:t> means promoted and </a:t>
            </a:r>
            <a:r>
              <a:rPr lang="en-US" b="1" dirty="0"/>
              <a:t>0</a:t>
            </a:r>
            <a:r>
              <a:rPr lang="en-US" dirty="0"/>
              <a:t> means no promotion in last 5 years. </a:t>
            </a:r>
            <a:endParaRPr lang="en-US" dirty="0" smtClean="0"/>
          </a:p>
          <a:p>
            <a:r>
              <a:rPr lang="en-US" i="1" dirty="0" smtClean="0"/>
              <a:t>sales</a:t>
            </a:r>
            <a:r>
              <a:rPr lang="en-US" dirty="0"/>
              <a:t> - Department in which they work for. 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sz="1300" i="1" dirty="0" smtClean="0"/>
              <a:t>accounting</a:t>
            </a:r>
            <a:r>
              <a:rPr lang="en-US" sz="1300" dirty="0"/>
              <a:t>, </a:t>
            </a:r>
            <a:r>
              <a:rPr lang="en-US" sz="1300" i="1" dirty="0" err="1"/>
              <a:t>hr</a:t>
            </a:r>
            <a:r>
              <a:rPr lang="en-US" sz="1300" dirty="0"/>
              <a:t>, </a:t>
            </a:r>
            <a:r>
              <a:rPr lang="en-US" sz="1300" i="1" dirty="0"/>
              <a:t>IT</a:t>
            </a:r>
            <a:r>
              <a:rPr lang="en-US" sz="1300" dirty="0"/>
              <a:t>, </a:t>
            </a:r>
            <a:r>
              <a:rPr lang="en-US" sz="1300" i="1" dirty="0"/>
              <a:t>management</a:t>
            </a:r>
            <a:r>
              <a:rPr lang="en-US" sz="1300" dirty="0"/>
              <a:t>, </a:t>
            </a:r>
            <a:r>
              <a:rPr lang="en-US" sz="1300" i="1" dirty="0"/>
              <a:t>marketing</a:t>
            </a:r>
            <a:r>
              <a:rPr lang="en-US" sz="1300" dirty="0"/>
              <a:t>, </a:t>
            </a:r>
            <a:r>
              <a:rPr lang="en-US" sz="1300" dirty="0" smtClean="0"/>
              <a:t>etc.</a:t>
            </a:r>
          </a:p>
          <a:p>
            <a:r>
              <a:rPr lang="en-US" i="1" dirty="0" smtClean="0"/>
              <a:t>salary</a:t>
            </a:r>
            <a:r>
              <a:rPr lang="en-US" dirty="0"/>
              <a:t> - Salary as high, medium &amp; low.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53558" y="6487923"/>
            <a:ext cx="1546210" cy="304799"/>
          </a:xfrm>
        </p:spPr>
        <p:txBody>
          <a:bodyPr/>
          <a:lstStyle/>
          <a:p>
            <a:fld id="{D15CB83C-7469-654A-AB81-A22C369EA50E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492" y="6422019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341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90739" y="6553201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951" y="6406646"/>
            <a:ext cx="3859795" cy="304801"/>
          </a:xfrm>
        </p:spPr>
        <p:txBody>
          <a:bodyPr/>
          <a:lstStyle/>
          <a:p>
            <a:r>
              <a:rPr lang="en-US" dirty="0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0984" y="295729"/>
            <a:ext cx="9404723" cy="1400530"/>
          </a:xfrm>
        </p:spPr>
        <p:txBody>
          <a:bodyPr/>
          <a:lstStyle/>
          <a:p>
            <a:r>
              <a:rPr lang="en-US" smtClean="0"/>
              <a:t>Data Exploration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6111" y="2138122"/>
            <a:ext cx="108245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Supervised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Exploratory </a:t>
            </a:r>
            <a:r>
              <a:rPr lang="en-US" sz="1600" dirty="0"/>
              <a:t>Analysis </a:t>
            </a:r>
            <a:r>
              <a:rPr lang="en-US" sz="1600" dirty="0" smtClean="0"/>
              <a:t>using plots</a:t>
            </a:r>
          </a:p>
          <a:p>
            <a:pPr lvl="1"/>
            <a:endParaRPr lang="en-US" sz="1600" dirty="0"/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Unsupervised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dirty="0" smtClean="0"/>
              <a:t>Cluster analysis using k-means to discover insights</a:t>
            </a:r>
            <a:endParaRPr lang="en-US" sz="1600" dirty="0"/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59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284" y="679572"/>
            <a:ext cx="9404723" cy="789929"/>
          </a:xfrm>
        </p:spPr>
        <p:txBody>
          <a:bodyPr/>
          <a:lstStyle/>
          <a:p>
            <a:r>
              <a:rPr lang="en-US" dirty="0" smtClean="0"/>
              <a:t>Supervised</a:t>
            </a:r>
            <a:br>
              <a:rPr lang="en-US" dirty="0" smtClean="0"/>
            </a:br>
            <a:r>
              <a:rPr lang="en-US" sz="1600" dirty="0"/>
              <a:t> </a:t>
            </a:r>
            <a:r>
              <a:rPr lang="en-US" sz="1600" smtClean="0"/>
              <a:t/>
            </a:r>
            <a:br>
              <a:rPr lang="en-US" sz="1600" smtClean="0"/>
            </a:b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29506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521" y="6295068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8274" y="1943100"/>
            <a:ext cx="6818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Correlation of satisfaction level of employee and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project,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average monthly </a:t>
            </a:r>
            <a:r>
              <a:rPr lang="en-US" dirty="0"/>
              <a:t>hours,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time </a:t>
            </a:r>
            <a:r>
              <a:rPr lang="en-US" dirty="0"/>
              <a:t>spend with the company,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promotion(in </a:t>
            </a:r>
            <a:r>
              <a:rPr lang="en-US" dirty="0"/>
              <a:t>last 5 years),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Work </a:t>
            </a:r>
            <a:r>
              <a:rPr lang="en-US" dirty="0"/>
              <a:t>accident,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salary </a:t>
            </a:r>
            <a:r>
              <a:rPr lang="en-US" dirty="0"/>
              <a:t>level &amp;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department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99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291498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270" y="6434196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103313" y="3944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5" y="374797"/>
            <a:ext cx="8478339" cy="48447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9948" y="5219562"/>
            <a:ext cx="93763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Employees show high rate of leaving: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involved </a:t>
            </a:r>
            <a:r>
              <a:rPr lang="en-US" dirty="0" smtClean="0"/>
              <a:t> in 3 </a:t>
            </a:r>
            <a:r>
              <a:rPr lang="en-US" dirty="0"/>
              <a:t>- 5 projects </a:t>
            </a:r>
            <a:r>
              <a:rPr lang="en-US" dirty="0" smtClean="0"/>
              <a:t>and having high </a:t>
            </a:r>
            <a:r>
              <a:rPr lang="en-US" dirty="0"/>
              <a:t>satisfaction </a:t>
            </a:r>
            <a:r>
              <a:rPr lang="en-US" dirty="0" smtClean="0"/>
              <a:t>level 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/>
              <a:t>Employees involved in 2 </a:t>
            </a:r>
            <a:r>
              <a:rPr lang="en-US" sz="1600" dirty="0" smtClean="0"/>
              <a:t>projects and having medium satisfaction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/>
              <a:t>Employees involved in 6 - 7 </a:t>
            </a:r>
            <a:r>
              <a:rPr lang="en-US" sz="1600" dirty="0" smtClean="0"/>
              <a:t>projects and having low satisfaction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3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2540" y="6347320"/>
            <a:ext cx="990599" cy="304799"/>
          </a:xfrm>
        </p:spPr>
        <p:txBody>
          <a:bodyPr/>
          <a:lstStyle/>
          <a:p>
            <a:fld id="{5CE662F9-D9F8-4C4C-9198-B6D13E499330}" type="datetime1">
              <a:rPr lang="en-US" smtClean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711" y="6347320"/>
            <a:ext cx="3859795" cy="304801"/>
          </a:xfrm>
        </p:spPr>
        <p:txBody>
          <a:bodyPr/>
          <a:lstStyle/>
          <a:p>
            <a:r>
              <a:rPr lang="en-US" smtClean="0"/>
              <a:t>HR Efficiency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7" y="169817"/>
            <a:ext cx="7818120" cy="44674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7629" y="4637314"/>
            <a:ext cx="10573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Employees show high rate of leaving: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Employees putting in 174 - 275 average monthly hours show mostly higher satisfaction </a:t>
            </a:r>
            <a:r>
              <a:rPr lang="en-US" dirty="0" smtClean="0"/>
              <a:t>level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putting in 174 and less average monthly hours show medium </a:t>
            </a:r>
            <a:r>
              <a:rPr lang="en-US" dirty="0" smtClean="0"/>
              <a:t>satisfaction.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Employees </a:t>
            </a:r>
            <a:r>
              <a:rPr lang="en-US" dirty="0"/>
              <a:t>putting in 275 hours and more average monthly hours are having a very low satisfaction </a:t>
            </a:r>
            <a:r>
              <a:rPr lang="en-US" dirty="0" smtClean="0"/>
              <a:t>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0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1115</TotalTime>
  <Words>847</Words>
  <Application>Microsoft Macintosh PowerPoint</Application>
  <PresentationFormat>Widescreen</PresentationFormat>
  <Paragraphs>203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Century Gothic</vt:lpstr>
      <vt:lpstr>Mangal</vt:lpstr>
      <vt:lpstr>Wingdings 3</vt:lpstr>
      <vt:lpstr>Arial</vt:lpstr>
      <vt:lpstr>Ion</vt:lpstr>
      <vt:lpstr>Data Science - Capstone Project </vt:lpstr>
      <vt:lpstr>Who is the client</vt:lpstr>
      <vt:lpstr>Problem Statement</vt:lpstr>
      <vt:lpstr>Dataset</vt:lpstr>
      <vt:lpstr>Dataset Dictionary</vt:lpstr>
      <vt:lpstr>Data Exploration</vt:lpstr>
      <vt:lpstr>Supervised   </vt:lpstr>
      <vt:lpstr>PowerPoint Presentation</vt:lpstr>
      <vt:lpstr>PowerPoint Presentation</vt:lpstr>
      <vt:lpstr>PowerPoint Presentation</vt:lpstr>
      <vt:lpstr>PowerPoint Presentation</vt:lpstr>
      <vt:lpstr>Observations - Contd</vt:lpstr>
      <vt:lpstr>Unsupervised Algorithm</vt:lpstr>
      <vt:lpstr>Cluster Analysis</vt:lpstr>
      <vt:lpstr>Cluster Analysis – Contd.</vt:lpstr>
      <vt:lpstr>Cluster Analysis – Contd.</vt:lpstr>
      <vt:lpstr>Observations</vt:lpstr>
      <vt:lpstr>Regression Analysis</vt:lpstr>
      <vt:lpstr>Regression Analysis</vt:lpstr>
      <vt:lpstr>Linear Regression</vt:lpstr>
      <vt:lpstr>Linear Regression</vt:lpstr>
      <vt:lpstr>PowerPoint Presentation</vt:lpstr>
      <vt:lpstr>Logistics Regression</vt:lpstr>
      <vt:lpstr>Model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- Capstone Project </dc:title>
  <dc:creator>Anthony Valantra</dc:creator>
  <cp:lastModifiedBy>Anthony Valantra</cp:lastModifiedBy>
  <cp:revision>43</cp:revision>
  <cp:lastPrinted>2017-03-21T01:02:16Z</cp:lastPrinted>
  <dcterms:created xsi:type="dcterms:W3CDTF">2017-03-20T17:05:25Z</dcterms:created>
  <dcterms:modified xsi:type="dcterms:W3CDTF">2017-04-17T03:00:35Z</dcterms:modified>
</cp:coreProperties>
</file>